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1" r:id="rId3"/>
    <p:sldId id="280" r:id="rId4"/>
    <p:sldId id="279" r:id="rId5"/>
    <p:sldId id="281" r:id="rId6"/>
    <p:sldId id="284" r:id="rId7"/>
    <p:sldId id="287" r:id="rId8"/>
    <p:sldId id="286" r:id="rId9"/>
    <p:sldId id="303" r:id="rId10"/>
    <p:sldId id="304" r:id="rId11"/>
    <p:sldId id="305" r:id="rId12"/>
    <p:sldId id="296" r:id="rId13"/>
    <p:sldId id="293" r:id="rId14"/>
    <p:sldId id="306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71" d="100"/>
          <a:sy n="71" d="100"/>
        </p:scale>
        <p:origin x="-112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6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90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0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32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74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42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20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05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27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26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56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84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79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53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58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06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14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53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02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42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48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5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2000" r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953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41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6106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gvbyl-ag©B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me‡P‡q</a:t>
            </a:r>
            <a:r>
              <a:rPr lang="bn-IN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eo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ag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©|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wn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›`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y-gymjgv‡bi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wgj‡bi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অন্তরায়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dvuwK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KvbLv‡b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†`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wL‡q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w`‡q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` `~i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c‡_i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অন্যতম উদ্দেশ্য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gvby‡l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gvby‡l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hLv‡b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cÖv‡Yi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wgj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Av`Z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 সত্যের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wgj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mLv‡b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a‡g©i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বৈষম্য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Kv‡bv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wnmsmvi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`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ykgwbi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fve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©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wek¦vm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†h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a‡g©i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wP‡b‡Q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†m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KL‡bv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অন্য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©‡K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N„Yv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†`‡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পক্ষে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g½jKi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ïay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লক্ষ্য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GB Av¸‡bi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ঝাণ্ডা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`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ywj‡q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c‡_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evwni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njvg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G:\NEW BOOKS SLIDE\AMAR POTH-ALL\AMAR POTH-IMAGES\symbols-4-world-relig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399"/>
            <a:ext cx="6477000" cy="2866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618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2901" y="6905"/>
            <a:ext cx="8420099" cy="4031695"/>
            <a:chOff x="342901" y="6905"/>
            <a:chExt cx="2400299" cy="2561513"/>
          </a:xfrm>
        </p:grpSpPr>
        <p:pic>
          <p:nvPicPr>
            <p:cNvPr id="11266" name="Picture 2" descr="D:\1.ACADEMIC\CLASSES-2014-1\IMAGES-TEAMWORK\o;u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61579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ular Callout 13"/>
            <p:cNvSpPr/>
            <p:nvPr/>
          </p:nvSpPr>
          <p:spPr>
            <a:xfrm>
              <a:off x="342901" y="6905"/>
              <a:ext cx="2400299" cy="580292"/>
            </a:xfrm>
            <a:prstGeom prst="wedgeRect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দলীয় কাজ</a:t>
              </a:r>
              <a:endPara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8600" y="434340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.কাজী 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নজরুল ইসলামের লক্ষ্য 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কী? ‘আমার পথ’ প্রবন্ধের বৈশিষ্ট্যসমূহের আলোকে</a:t>
            </a:r>
            <a:r>
              <a:rPr lang="bn-IN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ব্যাখ্যা কর</a:t>
            </a:r>
            <a:r>
              <a: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খ.‘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আত্মনির্ভরতা’ কীভাবে আসে?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‘আমার পথ’ প্রবন্ধের 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লেখকের ভাবনার প্রেক্ষিতে ব্যাখ্যা কর।</a:t>
            </a:r>
            <a:endParaRPr lang="bn-BD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10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3891"/>
            <a:ext cx="1676400" cy="112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66800"/>
            <a:ext cx="9144000" cy="576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বহুনির্বাচনি </a:t>
            </a:r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endParaRPr lang="bn-BD" sz="2400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নিচের কবিতাংশটি পড়ে ১ ও ২ নং প্রশ্নের উওর  দাওঃ</a:t>
            </a:r>
          </a:p>
          <a:p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সত্য যে কঠিন,</a:t>
            </a:r>
          </a:p>
          <a:p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কঠিনেরে ভালোবাসিলাম</a:t>
            </a:r>
          </a:p>
          <a:p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সে কখনো করে না বঞ্চনা।</a:t>
            </a:r>
            <a:endParaRPr lang="bn-BD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08610" marR="0" indent="-302895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2057400" algn="l"/>
              </a:tabLst>
            </a:pPr>
            <a:endParaRPr lang="bn-BD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08610" marR="0" indent="-302895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2057400" algn="l"/>
              </a:tabLst>
            </a:pPr>
            <a:r>
              <a:rPr lang="bn-BD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 ‘আমার </a:t>
            </a:r>
            <a:r>
              <a:rPr lang="bn-BD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পথ’ প্রবন্ধের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যে বাক্য উদ্দীপকের বক্তব্যটির প্রতিনিধিত্ব করে তা হলো-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.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 দেখাবে সত্য</a:t>
            </a:r>
          </a:p>
          <a:p>
            <a:pPr marL="308610" lvl="0" indent="-302895">
              <a:lnSpc>
                <a:spcPts val="1300"/>
              </a:lnSpc>
              <a:tabLst>
                <a:tab pos="274320" algn="l"/>
                <a:tab pos="2057400" algn="l"/>
              </a:tabLst>
            </a:pPr>
            <a:endParaRPr lang="bn-BD" b="1" dirty="0">
              <a:solidFill>
                <a:srgbClr val="000000"/>
              </a:solidFill>
              <a:latin typeface="SutonnyMJ"/>
              <a:ea typeface="Times New Roman"/>
              <a:cs typeface="Times New Roman"/>
            </a:endParaRPr>
          </a:p>
          <a:p>
            <a:pPr marL="308610" lvl="0" indent="-302895">
              <a:lnSpc>
                <a:spcPts val="1300"/>
              </a:lnSpc>
              <a:tabLst>
                <a:tab pos="274320" algn="l"/>
                <a:tab pos="2057400" algn="l"/>
              </a:tabLst>
            </a:pP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.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নমস্কার করছি সত্যকে</a:t>
            </a:r>
          </a:p>
          <a:p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.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আগুনের ঝাণ্ডা উড়িয়ে 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হির হলাম</a:t>
            </a:r>
          </a:p>
          <a:p>
            <a:pPr marL="310515" marR="0" indent="-301625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1828800" algn="l"/>
              </a:tabLst>
            </a:pP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  <a:p>
            <a:pPr marL="310515" marR="0" indent="-301625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1828800" algn="l"/>
              </a:tabLst>
            </a:pPr>
            <a:endParaRPr lang="bn-BD" b="1" dirty="0">
              <a:solidFill>
                <a:prstClr val="black"/>
              </a:solidFill>
              <a:effectLst/>
              <a:latin typeface="NikoshBAN" pitchFamily="2" charset="0"/>
              <a:ea typeface="Times New Roman"/>
              <a:cs typeface="NikoshBAN" pitchFamily="2" charset="0"/>
            </a:endParaRPr>
          </a:p>
          <a:p>
            <a:pPr marL="310515" marR="0" indent="-301625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1828800" algn="l"/>
              </a:tabLst>
            </a:pP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K.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	L.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I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iii</a:t>
            </a:r>
            <a:endParaRPr lang="en-US" sz="2000" b="1" dirty="0" smtClean="0">
              <a:effectLst/>
              <a:latin typeface="SutonnyMJ"/>
              <a:ea typeface="Times New Roman"/>
              <a:cs typeface="Times New Roman"/>
            </a:endParaRPr>
          </a:p>
          <a:p>
            <a:pPr marL="310515" marR="0" indent="-301625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tabLst>
                <a:tab pos="274320" algn="l"/>
                <a:tab pos="1828800" algn="l"/>
              </a:tabLst>
            </a:pPr>
            <a:r>
              <a:rPr lang="bn-BD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M.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iii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	N.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i, ii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SutonnyMJ"/>
                <a:ea typeface="Times New Roman"/>
                <a:cs typeface="Times New Roman"/>
              </a:rPr>
              <a:t>I </a:t>
            </a:r>
            <a:r>
              <a:rPr lang="en-US" b="1" dirty="0" smtClean="0">
                <a:solidFill>
                  <a:srgbClr val="000000"/>
                </a:solidFill>
                <a:effectLst/>
                <a:latin typeface="Raavi"/>
                <a:ea typeface="Times New Roman"/>
                <a:cs typeface="Times New Roman"/>
              </a:rPr>
              <a:t>iii</a:t>
            </a:r>
            <a:endParaRPr lang="bn-BD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 উক্ত </a:t>
            </a:r>
            <a:r>
              <a:rPr lang="bn-BD" b="1" dirty="0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প্রতিনিধি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bn-BD" b="1" dirty="0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ত্ব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i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কারণ  হলো-</a:t>
            </a:r>
          </a:p>
          <a:p>
            <a:pPr lvl="0"/>
            <a:r>
              <a:rPr lang="en-US" b="1" dirty="0" smtClean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. </a:t>
            </a:r>
            <a:r>
              <a:rPr lang="bn-BD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সত্যই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সুন্দর</a:t>
            </a:r>
          </a:p>
          <a:p>
            <a:pPr marL="308610" lvl="0" indent="-302895">
              <a:lnSpc>
                <a:spcPts val="1300"/>
              </a:lnSpc>
              <a:tabLst>
                <a:tab pos="274320" algn="l"/>
                <a:tab pos="2057400" algn="l"/>
              </a:tabLst>
            </a:pPr>
            <a:endParaRPr lang="bn-BD" b="1" dirty="0" smtClean="0">
              <a:solidFill>
                <a:srgbClr val="000000"/>
              </a:solidFill>
              <a:latin typeface="SutonnyMJ"/>
              <a:ea typeface="Times New Roman"/>
              <a:cs typeface="Times New Roman"/>
            </a:endParaRPr>
          </a:p>
          <a:p>
            <a:pPr marL="308610" lvl="0" indent="-302895">
              <a:lnSpc>
                <a:spcPts val="1300"/>
              </a:lnSpc>
              <a:tabLst>
                <a:tab pos="274320" algn="l"/>
                <a:tab pos="2057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.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সত্যই মুক্তির পথ </a:t>
            </a:r>
          </a:p>
          <a:p>
            <a:pPr marL="308610" lvl="0" indent="-302895">
              <a:lnSpc>
                <a:spcPts val="1300"/>
              </a:lnSpc>
              <a:tabLst>
                <a:tab pos="274320" algn="l"/>
                <a:tab pos="2057400" algn="l"/>
              </a:tabLst>
            </a:pPr>
            <a:endParaRPr lang="bn-BD" b="1" dirty="0">
              <a:solidFill>
                <a:prstClr val="black"/>
              </a:solidFill>
              <a:latin typeface="NikoshBAN" pitchFamily="2" charset="0"/>
              <a:ea typeface="Times New Roman"/>
              <a:cs typeface="NikoshBAN" pitchFamily="2" charset="0"/>
            </a:endParaRP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iii</a:t>
            </a:r>
            <a:r>
              <a:rPr lang="en-US" b="1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.</a:t>
            </a:r>
            <a:r>
              <a:rPr lang="bn-BD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সত্য আলোর </a:t>
            </a: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দিশারী</a:t>
            </a: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endParaRPr lang="bn-BD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r>
              <a:rPr lang="bn-BD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নিচের </a:t>
            </a:r>
            <a:r>
              <a:rPr lang="bn-BD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কোনটি সঠিক?</a:t>
            </a: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endParaRPr lang="bn-BD" b="1" dirty="0">
              <a:solidFill>
                <a:prstClr val="black"/>
              </a:solidFill>
              <a:latin typeface="NikoshBAN" pitchFamily="2" charset="0"/>
              <a:ea typeface="Times New Roman"/>
              <a:cs typeface="NikoshBAN" pitchFamily="2" charset="0"/>
            </a:endParaRP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K.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	L.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I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iii</a:t>
            </a:r>
            <a:endParaRPr lang="en-US" sz="2000" b="1" dirty="0">
              <a:solidFill>
                <a:prstClr val="black"/>
              </a:solidFill>
              <a:latin typeface="SutonnyMJ"/>
              <a:ea typeface="Times New Roman"/>
              <a:cs typeface="Times New Roman"/>
            </a:endParaRPr>
          </a:p>
          <a:p>
            <a:pPr marL="310515" lvl="0" indent="-301625">
              <a:lnSpc>
                <a:spcPts val="1500"/>
              </a:lnSpc>
              <a:tabLst>
                <a:tab pos="274320" algn="l"/>
                <a:tab pos="1828800" algn="l"/>
              </a:tabLst>
            </a:pPr>
            <a:r>
              <a:rPr lang="bn-BD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M.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iii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	N. </a:t>
            </a:r>
            <a:r>
              <a:rPr lang="en-US" b="1" dirty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i, ii </a:t>
            </a:r>
            <a:r>
              <a:rPr lang="en-US" b="1" dirty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I </a:t>
            </a:r>
            <a:r>
              <a:rPr lang="en-US" b="1" dirty="0" smtClean="0">
                <a:solidFill>
                  <a:srgbClr val="000000"/>
                </a:solidFill>
                <a:latin typeface="Raavi"/>
                <a:ea typeface="Times New Roman"/>
                <a:cs typeface="Times New Roman"/>
              </a:rPr>
              <a:t>iii</a:t>
            </a:r>
            <a:endParaRPr lang="en-US" sz="2000" b="1" dirty="0">
              <a:solidFill>
                <a:prstClr val="black"/>
              </a:solidFill>
              <a:latin typeface="SutonnyMJ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71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671965"/>
            <a:ext cx="9067800" cy="527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b="1" dirty="0" smtClean="0">
                <a:latin typeface="SutonnyMJ"/>
                <a:ea typeface="Calibri"/>
                <a:cs typeface="Vrinda"/>
              </a:rPr>
              <a:t>						</a:t>
            </a:r>
            <a:r>
              <a:rPr lang="en-US" sz="2400" b="1" dirty="0" err="1" smtClean="0">
                <a:solidFill>
                  <a:srgbClr val="FF0000"/>
                </a:solidFill>
                <a:latin typeface="SutonnyMJ"/>
                <a:ea typeface="Calibri"/>
                <a:cs typeface="Vrinda"/>
              </a:rPr>
              <a:t>m„Rbkxj</a:t>
            </a:r>
            <a:r>
              <a:rPr lang="en-US" sz="2400" b="1" dirty="0" smtClean="0">
                <a:solidFill>
                  <a:srgbClr val="FF0000"/>
                </a:solidFill>
                <a:latin typeface="SutonnyMJ"/>
                <a:ea typeface="Calibri"/>
                <a:cs typeface="Vrind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utonnyMJ"/>
                <a:ea typeface="Calibri"/>
                <a:cs typeface="Vrinda"/>
              </a:rPr>
              <a:t>cÖkœ</a:t>
            </a:r>
            <a:endParaRPr lang="en-US" sz="2000" b="1" dirty="0">
              <a:solidFill>
                <a:srgbClr val="FF0000"/>
              </a:solidFill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 err="1">
                <a:latin typeface="SutonnyMJ"/>
                <a:ea typeface="Calibri"/>
                <a:cs typeface="Vrinda"/>
              </a:rPr>
              <a:t>Ave`yj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gv‡jK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mvivwU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Rxeb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শিক্ষকতা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K‡i‡Qb</a:t>
            </a:r>
            <a:r>
              <a:rPr lang="en-US" sz="2000" dirty="0">
                <a:latin typeface="SutonnyMJ"/>
                <a:ea typeface="Calibri"/>
                <a:cs typeface="Vrinda"/>
              </a:rPr>
              <a:t>,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M‡o‡Qb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Av‡jvwKZ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gvbyl</a:t>
            </a:r>
            <a:r>
              <a:rPr lang="en-US" sz="2000" dirty="0">
                <a:latin typeface="SutonnyMJ"/>
                <a:ea typeface="Calibri"/>
                <a:cs typeface="Vrinda"/>
              </a:rPr>
              <a:t>|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Aemi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MÖn‡Yi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wZwb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M‡o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Zz‡j‡Qb</a:t>
            </a:r>
            <a:r>
              <a:rPr lang="bn-IN" sz="2000" dirty="0" smtClean="0">
                <a:latin typeface="SutonnyMJ"/>
                <a:ea typeface="Calibri"/>
                <a:cs typeface="Vrinda"/>
              </a:rPr>
              <a:t> ‘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তারুণ্য’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bv‡g</a:t>
            </a:r>
            <a:r>
              <a:rPr lang="en-US" sz="2000" dirty="0">
                <a:latin typeface="SutonnyMJ"/>
                <a:ea typeface="Calibri"/>
                <a:cs typeface="Vrinda"/>
              </a:rPr>
              <a:t> †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mev-msMVb</a:t>
            </a:r>
            <a:r>
              <a:rPr lang="en-US" sz="2000" dirty="0">
                <a:latin typeface="SutonnyMJ"/>
                <a:ea typeface="Calibri"/>
                <a:cs typeface="Vrinda"/>
              </a:rPr>
              <a:t>|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wewfbœ</a:t>
            </a:r>
            <a:r>
              <a:rPr lang="bn-IN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সমাজকল্যাণ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g~jK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Kv‡Ri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cvkvcvwk</a:t>
            </a:r>
            <a:r>
              <a:rPr lang="en-US" sz="2000" dirty="0">
                <a:latin typeface="SutonnyMJ"/>
                <a:ea typeface="Calibri"/>
                <a:cs typeface="Vrinda"/>
              </a:rPr>
              <a:t> c_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wkï</a:t>
            </a:r>
            <a:r>
              <a:rPr lang="en-US" sz="2000" dirty="0">
                <a:latin typeface="SutonnyMJ"/>
                <a:ea typeface="Calibri"/>
                <a:cs typeface="Vrinda"/>
              </a:rPr>
              <a:t>‡`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i</a:t>
            </a:r>
            <a:r>
              <a:rPr lang="bn-IN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শিক্ষাদান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, </a:t>
            </a:r>
            <a:r>
              <a:rPr lang="en-US" sz="2000" dirty="0">
                <a:latin typeface="SutonnyMJ"/>
                <a:ea typeface="Calibri"/>
                <a:cs typeface="Vrinda"/>
              </a:rPr>
              <a:t>`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yb©xwZ-we‡ivax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Awfhvb</a:t>
            </a:r>
            <a:r>
              <a:rPr lang="en-US" sz="2000" dirty="0">
                <a:latin typeface="SutonnyMJ"/>
                <a:ea typeface="Calibri"/>
                <a:cs typeface="Vrinda"/>
              </a:rPr>
              <a:t>, ˆ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bwZKZv</a:t>
            </a:r>
            <a:r>
              <a:rPr lang="en-US" sz="2000" dirty="0">
                <a:latin typeface="SutonnyMJ"/>
                <a:ea typeface="Calibri"/>
                <a:cs typeface="Vrinda"/>
              </a:rPr>
              <a:t> I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তরুণদের মূল্যবোধ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welqK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>
                <a:latin typeface="SutonnyMJ"/>
                <a:ea typeface="Calibri"/>
                <a:cs typeface="Vrinda"/>
              </a:rPr>
              <a:t>†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mwgbv‡ii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Av‡qvRb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wZwb</a:t>
            </a:r>
            <a:r>
              <a:rPr lang="en-US" sz="2000" dirty="0">
                <a:latin typeface="SutonnyMJ"/>
                <a:ea typeface="Calibri"/>
                <a:cs typeface="Vrinda"/>
              </a:rPr>
              <a:t>|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A‡b‡K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Zvui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Kv‡Ri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cÖksmv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Avevi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wb›`v</a:t>
            </a:r>
            <a:r>
              <a:rPr lang="en-US" sz="2000" dirty="0">
                <a:latin typeface="SutonnyMJ"/>
                <a:ea typeface="Calibri"/>
                <a:cs typeface="Vrinda"/>
              </a:rPr>
              <a:t> I 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KU~w³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Ki‡ZI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Qv‡ob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bv</a:t>
            </a:r>
            <a:r>
              <a:rPr lang="en-US" sz="2000" dirty="0">
                <a:latin typeface="SutonnyMJ"/>
                <a:ea typeface="Calibri"/>
                <a:cs typeface="Vrinda"/>
              </a:rPr>
              <a:t> †KD †KD|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wZwb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তরুণদের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উদ্দেশ্য 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e‡jb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-</a:t>
            </a:r>
            <a:endParaRPr lang="en-US" sz="2000" dirty="0">
              <a:ea typeface="Calibri"/>
              <a:cs typeface="Vrinda"/>
            </a:endParaRPr>
          </a:p>
          <a:p>
            <a:pPr lvl="0"/>
            <a:r>
              <a:rPr lang="bn-IN" sz="2000" dirty="0" smtClean="0">
                <a:latin typeface="SutonnyMJ"/>
                <a:ea typeface="Calibri"/>
                <a:cs typeface="Vrinda"/>
              </a:rPr>
              <a:t>  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gb‡i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AvR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Kn</a:t>
            </a:r>
            <a:r>
              <a:rPr lang="en-US" sz="2000" dirty="0">
                <a:latin typeface="SutonnyMJ"/>
                <a:ea typeface="Calibri"/>
                <a:cs typeface="Vrinda"/>
              </a:rPr>
              <a:t> †h </a:t>
            </a:r>
            <a:endParaRPr lang="en-US" sz="2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bn-IN" sz="2000" dirty="0" smtClean="0">
                <a:ea typeface="Calibri"/>
                <a:cs typeface="Vrinda"/>
              </a:rPr>
              <a:t>  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fv‡jv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>
                <a:latin typeface="SutonnyMJ"/>
                <a:ea typeface="Calibri"/>
                <a:cs typeface="Vrinda"/>
              </a:rPr>
              <a:t>g›`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hvnvB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AvmyK</a:t>
            </a:r>
            <a:endParaRPr lang="en-US" sz="2000" dirty="0"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>
                <a:latin typeface="SutonnyMJ"/>
                <a:ea typeface="Calibri"/>
                <a:cs typeface="Vrinda"/>
              </a:rPr>
              <a:t>		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000" dirty="0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সত্যে</a:t>
            </a:r>
            <a:r>
              <a:rPr lang="en-US" sz="2000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bn-IN" sz="2000" dirty="0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র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jI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mn‡R</a:t>
            </a:r>
            <a:r>
              <a:rPr lang="en-US" sz="2000" dirty="0">
                <a:latin typeface="SutonnyMJ"/>
                <a:ea typeface="Calibri"/>
                <a:cs typeface="Vrinda"/>
              </a:rPr>
              <a:t>| </a:t>
            </a:r>
            <a:endParaRPr lang="en-US" sz="2000" dirty="0"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>
                <a:latin typeface="SutonnyMJ"/>
                <a:ea typeface="Calibri"/>
                <a:cs typeface="Vrinda"/>
              </a:rPr>
              <a:t>	K.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KvRx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bRiæj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Bmjv‡gi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g‡Z</a:t>
            </a:r>
            <a:r>
              <a:rPr lang="en-US" sz="2000" dirty="0">
                <a:latin typeface="SutonnyMJ"/>
                <a:ea typeface="Calibri"/>
                <a:cs typeface="Vrinda"/>
              </a:rPr>
              <a:t> †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KvbwU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Avgv</a:t>
            </a:r>
            <a:r>
              <a:rPr lang="en-US" sz="2000" dirty="0">
                <a:latin typeface="SutonnyMJ"/>
                <a:ea typeface="Calibri"/>
                <a:cs typeface="Vrinda"/>
              </a:rPr>
              <a:t>‡`i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wbw®Œq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</a:t>
            </a:r>
            <a:r>
              <a:rPr lang="en-US" sz="2000" dirty="0">
                <a:latin typeface="SutonnyMJ"/>
                <a:ea typeface="Calibri"/>
                <a:cs typeface="Vrinda"/>
              </a:rPr>
              <a:t> †`q? </a:t>
            </a:r>
            <a:endParaRPr lang="en-US" sz="2000" dirty="0"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>
                <a:latin typeface="SutonnyMJ"/>
                <a:ea typeface="Calibri"/>
                <a:cs typeface="Vrinda"/>
              </a:rPr>
              <a:t>	L.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Kwe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wb‡R‡K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ÔAwfkvc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i‡_i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mviw_Õ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e‡j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AwfwnZ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K‡i‡Qb</a:t>
            </a:r>
            <a:r>
              <a:rPr lang="en-US" sz="2000" dirty="0">
                <a:latin typeface="SutonnyMJ"/>
                <a:ea typeface="Calibri"/>
                <a:cs typeface="Vrinda"/>
              </a:rPr>
              <a:t> †Kb? </a:t>
            </a:r>
            <a:endParaRPr lang="en-US" sz="2000" dirty="0"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>
                <a:latin typeface="SutonnyMJ"/>
                <a:ea typeface="Calibri"/>
                <a:cs typeface="Vrinda"/>
              </a:rPr>
              <a:t>	M.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DÏxc‡K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Avãyj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gv‡j‡Ki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সত্যের মাধ্যমে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ÒAvgvi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c_Ó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cÖe‡Üi</a:t>
            </a:r>
            <a:r>
              <a:rPr lang="en-US" sz="2000" dirty="0">
                <a:latin typeface="SutonnyMJ"/>
                <a:ea typeface="Calibri"/>
                <a:cs typeface="Vrinda"/>
              </a:rPr>
              <a:t> †h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evYx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D”PvwiZ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n‡q‡Q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Zv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bn-IN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Ki</a:t>
            </a:r>
            <a:r>
              <a:rPr lang="en-US" sz="2000" dirty="0">
                <a:latin typeface="SutonnyMJ"/>
                <a:ea typeface="Calibri"/>
                <a:cs typeface="Vrinda"/>
              </a:rPr>
              <a:t>| </a:t>
            </a:r>
            <a:endParaRPr lang="en-US" sz="2000" dirty="0">
              <a:ea typeface="Calibri"/>
              <a:cs typeface="Vrinda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000" dirty="0">
                <a:latin typeface="SutonnyMJ"/>
                <a:ea typeface="Calibri"/>
                <a:cs typeface="Vrinda"/>
              </a:rPr>
              <a:t>	N.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DÏxc‡Ki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KweZvs‡ki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বক্তব্য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>
                <a:latin typeface="SutonnyMJ"/>
                <a:ea typeface="Calibri"/>
                <a:cs typeface="Vrinda"/>
              </a:rPr>
              <a:t>†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PZbvq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aviY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K‡i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Av‡jwKZ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M‡o</a:t>
            </a:r>
            <a:r>
              <a:rPr lang="en-US" sz="2000" dirty="0">
                <a:latin typeface="SutonnyMJ"/>
                <a:ea typeface="Calibri"/>
                <a:cs typeface="Vrinda"/>
              </a:rPr>
              <a:t> †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Zvjv</a:t>
            </a:r>
            <a:r>
              <a:rPr lang="en-US" sz="2000" dirty="0">
                <a:latin typeface="SutonnyMJ"/>
                <a:ea typeface="Calibri"/>
                <a:cs typeface="Vrinda"/>
              </a:rPr>
              <a:t> m¤¢e|-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cÖe‡Üi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 smtClean="0">
                <a:latin typeface="SutonnyMJ"/>
                <a:ea typeface="Calibri"/>
                <a:cs typeface="Vrinda"/>
              </a:rPr>
              <a:t>Av‡jv‡K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মন্তব্যটির</a:t>
            </a:r>
            <a:r>
              <a:rPr lang="bn-IN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smtClean="0">
                <a:latin typeface="SutonnyMJ"/>
                <a:ea typeface="Calibri"/>
                <a:cs typeface="Vrinda"/>
              </a:rPr>
              <a:t> </a:t>
            </a:r>
            <a:r>
              <a:rPr lang="en-US" sz="2000" dirty="0">
                <a:latin typeface="SutonnyMJ"/>
                <a:ea typeface="Calibri"/>
                <a:cs typeface="Vrinda"/>
              </a:rPr>
              <a:t>h_v_©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Zv</a:t>
            </a:r>
            <a:r>
              <a:rPr lang="en-US" sz="2000" dirty="0">
                <a:latin typeface="SutonnyMJ"/>
                <a:ea typeface="Calibri"/>
                <a:cs typeface="Vrinda"/>
              </a:rPr>
              <a:t> </a:t>
            </a:r>
            <a:r>
              <a:rPr lang="en-US" sz="2000" dirty="0" err="1">
                <a:latin typeface="SutonnyMJ"/>
                <a:ea typeface="Calibri"/>
                <a:cs typeface="Vrinda"/>
              </a:rPr>
              <a:t>wbiƒcY</a:t>
            </a:r>
            <a:r>
              <a:rPr lang="en-US" sz="2000" dirty="0">
                <a:latin typeface="SutonnyMJ"/>
                <a:ea typeface="Calibri"/>
                <a:cs typeface="Vrinda"/>
              </a:rPr>
              <a:t> Ki| </a:t>
            </a:r>
            <a:endParaRPr lang="en-US" sz="2000" dirty="0">
              <a:ea typeface="Calibri"/>
              <a:cs typeface="Vrind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94178"/>
            <a:ext cx="2362200" cy="1523999"/>
            <a:chOff x="-145307" y="0"/>
            <a:chExt cx="2362200" cy="1523999"/>
          </a:xfrm>
        </p:grpSpPr>
        <p:pic>
          <p:nvPicPr>
            <p:cNvPr id="4" name="Picture 2" descr="F:\VEDIOS 2012;after I C T TRAINING\IMAGES\FUN\tn_1015667414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" y="0"/>
              <a:ext cx="2151529" cy="152399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sp>
          <p:nvSpPr>
            <p:cNvPr id="5" name="Rectangle 4"/>
            <p:cNvSpPr/>
            <p:nvPr/>
          </p:nvSpPr>
          <p:spPr>
            <a:xfrm>
              <a:off x="-145307" y="1000779"/>
              <a:ext cx="236220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বাড়ির</a:t>
              </a:r>
              <a:r>
                <a:rPr lang="en-US" sz="28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কাজ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1945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143000" y="3352800"/>
            <a:ext cx="6934200" cy="35052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2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5054025"/>
            <a:ext cx="36576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</a:t>
            </a:r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পাঠ-</a:t>
            </a:r>
            <a:r>
              <a:rPr lang="bn-IN" sz="4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2</a:t>
            </a:r>
            <a:endParaRPr lang="en-US" sz="4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362200"/>
            <a:ext cx="7010400" cy="150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638" y="381000"/>
            <a:ext cx="2209800" cy="7371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3200" kern="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19800" y="381000"/>
            <a:ext cx="2286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SutonnyMJ" pitchFamily="2" charset="0"/>
              </a:rPr>
              <a:t>আমার</a:t>
            </a:r>
            <a:r>
              <a:rPr lang="en-US" sz="3600" dirty="0" smtClean="0">
                <a:latin typeface="SutonnyMJ" pitchFamily="2" charset="0"/>
              </a:rPr>
              <a:t> </a:t>
            </a:r>
            <a:r>
              <a:rPr lang="en-US" sz="3600" dirty="0" err="1" smtClean="0">
                <a:latin typeface="SutonnyMJ" pitchFamily="2" charset="0"/>
              </a:rPr>
              <a:t>পথ</a:t>
            </a:r>
            <a:r>
              <a:rPr lang="en-US" sz="3600" dirty="0" smtClean="0">
                <a:latin typeface="SutonnyMJ" pitchFamily="2" charset="0"/>
              </a:rPr>
              <a:t> </a:t>
            </a:r>
            <a:r>
              <a:rPr lang="en-US" sz="3600" dirty="0" smtClean="0">
                <a:latin typeface="SutonnyMJ" pitchFamily="2" charset="0"/>
              </a:rPr>
              <a:t>২/২</a:t>
            </a:r>
            <a:endParaRPr lang="en-US" sz="36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56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6 -0.02035 L -0.9 -0.012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16116349"/>
              </p:ext>
            </p:extLst>
          </p:nvPr>
        </p:nvGraphicFramePr>
        <p:xfrm>
          <a:off x="3886200" y="1752600"/>
          <a:ext cx="914400" cy="771525"/>
        </p:xfrm>
        <a:graphic>
          <a:graphicData uri="http://schemas.openxmlformats.org/presentationml/2006/ole">
            <p:oleObj spid="_x0000_s1043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3173956" y="3124200"/>
            <a:ext cx="444604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G‡mv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wfwWI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†`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wL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1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457200"/>
            <a:ext cx="26670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0" y="1524000"/>
            <a:ext cx="5181600" cy="1066800"/>
          </a:xfrm>
          <a:prstGeom prst="down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</a:t>
            </a:r>
            <a:r>
              <a:rPr lang="bn-BD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 শেষে শিক্ষার্থীরা</a:t>
            </a:r>
            <a:r>
              <a:rPr lang="en-US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3137118"/>
            <a:ext cx="7859844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নতুন শব্দের অর্থ বলতে পারবে।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সত্যের পথ কী তা বলতে পারবে।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পঠিত 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প্রবন্ধের বিষয়বস্তু  বলতে পারবে।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বর্তমান প্রক্ষাপটের সাথে প্রবন্ধের</a:t>
            </a:r>
            <a:r>
              <a: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পঠিত 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</a:t>
            </a:r>
            <a:endParaRPr lang="en-US" sz="2800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/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তুলনা  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31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3036406" y="152400"/>
            <a:ext cx="2449994" cy="571500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912170"/>
            <a:ext cx="5280242" cy="2440629"/>
            <a:chOff x="2438400" y="1780762"/>
            <a:chExt cx="4572000" cy="3934238"/>
          </a:xfrm>
        </p:grpSpPr>
        <p:grpSp>
          <p:nvGrpSpPr>
            <p:cNvPr id="3" name="Group 7"/>
            <p:cNvGrpSpPr/>
            <p:nvPr/>
          </p:nvGrpSpPr>
          <p:grpSpPr>
            <a:xfrm>
              <a:off x="2438400" y="2057400"/>
              <a:ext cx="4572000" cy="3657600"/>
              <a:chOff x="4648200" y="4572000"/>
              <a:chExt cx="2857500" cy="2038350"/>
            </a:xfrm>
          </p:grpSpPr>
          <p:pic>
            <p:nvPicPr>
              <p:cNvPr id="8194" name="Picture 2" descr="F:\VEDIOS 2012;after I C T TRAINING\IMAGES\SLide-presentation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48200" y="4572000"/>
                <a:ext cx="2857500" cy="2038350"/>
              </a:xfrm>
              <a:prstGeom prst="rect">
                <a:avLst/>
              </a:prstGeom>
              <a:noFill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638800" y="4648200"/>
                <a:ext cx="304800" cy="381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780762"/>
              <a:ext cx="1219200" cy="224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715000" y="580586"/>
            <a:ext cx="2743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 rot="10800000" flipV="1">
            <a:off x="152400" y="4212104"/>
            <a:ext cx="8824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নিজেকে চিনলে, নিজের সত্যকেই নিজের কর্ণধার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মনে জানলে নিজের শক্তির ওপর অটুট বিশ্বাস আসে।...</a:t>
            </a:r>
            <a:endParaRPr lang="bn-BD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47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819400" y="381000"/>
            <a:ext cx="4038600" cy="12192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শব্দার্থ ও টীকা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7763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মেকি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			</a:t>
            </a:r>
            <a:r>
              <a:rPr lang="en-US" sz="2800" b="1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: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মিথ্যা।                       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সম্মার্জনা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		</a:t>
            </a:r>
            <a:r>
              <a:rPr lang="en-US" sz="2800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: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মেজে ঘষে পরিষ্কার করা।</a:t>
            </a:r>
          </a:p>
          <a:p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আগুনের </a:t>
            </a:r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ঝান্ডা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:	</a:t>
            </a:r>
            <a:r>
              <a:rPr lang="bn-BD" sz="2800" dirty="0" smtClean="0">
                <a:solidFill>
                  <a:srgbClr val="000000"/>
                </a:solidFill>
                <a:latin typeface="SutonnyMJ"/>
                <a:ea typeface="Times New Roman"/>
                <a:cs typeface="Times New Roman"/>
              </a:rPr>
              <a:t>  </a:t>
            </a:r>
            <a:r>
              <a:rPr lang="bn-BD" sz="2800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অগ্নিপতাকা। আগুনে সব শুদ্ধ করে নিয়ে </a:t>
            </a:r>
            <a:r>
              <a:rPr lang="en-US" sz="2800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			              </a:t>
            </a:r>
            <a:r>
              <a:rPr lang="bn-BD" sz="2800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সত্যের পথে  ওড়ানো নিশান।</a:t>
            </a:r>
          </a:p>
        </p:txBody>
      </p:sp>
    </p:spTree>
    <p:extLst>
      <p:ext uri="{BB962C8B-B14F-4D97-AF65-F5344CB8AC3E}">
        <p14:creationId xmlns:p14="http://schemas.microsoft.com/office/powerpoint/2010/main" xmlns="" val="114910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301567" y="76200"/>
            <a:ext cx="1752600" cy="1219200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সরব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152" y="1676400"/>
            <a:ext cx="25577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656" y="557192"/>
            <a:ext cx="4574081" cy="2567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0800000" flipV="1">
            <a:off x="152400" y="3769237"/>
            <a:ext cx="8824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নিজেকে চিনলে, নিজের সত্যকেই নিজের কর্ণধার</a:t>
            </a:r>
            <a:r>
              <a:rPr lang="en-US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মনে জানলে নিজের শক্তির ওপর অটুট বিশ্বাস আসে।...</a:t>
            </a:r>
            <a:endParaRPr lang="bn-BD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44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81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†`‡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 শত্রু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†`‡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hv-wKQz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মিথ্যা, ভণ্ডামি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gwK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me `~i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cÖ‡qvRb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আগুনের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সম্মার্জনা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Ggb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গুরু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KD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LvwZ‡i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†m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Av¸b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সত্যকে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¯^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xKvi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 কারুর মিথ্যা বা ভণ্ডামিকে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cÖkÖq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†`‡e|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†m `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vmZ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¡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m¤ú~Y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© gy³|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Kv‡bv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w`bB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 কারুর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evYx‡K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বেদবাক্য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e‡j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†be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hw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`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Zvi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সত্যতা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cÖv‡Y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mvov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†`q|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ey‡S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evSvi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ভণ্ডামি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cvuP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R‡bi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শ্রদ্ধা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cÖksmv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cvevi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jvf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Kv‡bv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w`bB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57239"/>
            <a:ext cx="4326481" cy="31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657600"/>
            <a:ext cx="42306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823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899160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fz‡ji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মধ্য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`‡q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wM‡qB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cvIqv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Kv‡bv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KiwQ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eyS‡Z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cvi‡jB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cÖvY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Ly‡j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¯^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xKvi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†be|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wKš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‘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ey‡SI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f‡qI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KiwQ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K‡iwQ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ey‡SI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ïay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f‡`i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LvwZ‡i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Mvu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eRvq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ivLevi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জন্যে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fzjUv‡K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_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vKe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Zvn‡j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Av¸b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w`bB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wb‡f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GKgvÎ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মিথ্যার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RjB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GB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wkLv‡K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wbfv‡Z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ZvQvov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†KD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wbfv‡Z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29544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4052"/>
            <a:ext cx="4417554" cy="2938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380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523</Words>
  <Application>Microsoft Office PowerPoint</Application>
  <PresentationFormat>On-screen Show (4:3)</PresentationFormat>
  <Paragraphs>72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2_Office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Lotus computer</cp:lastModifiedBy>
  <cp:revision>40</cp:revision>
  <dcterms:created xsi:type="dcterms:W3CDTF">2014-08-30T13:45:23Z</dcterms:created>
  <dcterms:modified xsi:type="dcterms:W3CDTF">2016-12-23T05:37:02Z</dcterms:modified>
</cp:coreProperties>
</file>